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Franklin Gothic"/>
      <p:bold r:id="rId7"/>
    </p:embeddedFont>
    <p:embeddedFont>
      <p:font typeface="Libre Baskerville"/>
      <p:regular r:id="rId8"/>
      <p:bold r:id="rId9"/>
      <p: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LibreBaskerville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FranklinGothic-bold.fntdata"/><Relationship Id="rId8" Type="http://schemas.openxmlformats.org/officeDocument/2006/relationships/font" Target="fonts/LibreBaskervill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732acbf1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732acbf1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4" name="Google Shape;54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1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801250" y="774525"/>
            <a:ext cx="68433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latin typeface="Franklin Gothic"/>
                <a:ea typeface="Franklin Gothic"/>
                <a:cs typeface="Franklin Gothic"/>
                <a:sym typeface="Franklin Gothic"/>
              </a:rPr>
              <a:t>Known for their delicious organic products and eye-catching packaging, Pizzolato’s non-alcoholic sparkling wine is the perfect addition to their extremely popular Muse line. With trends like ‘sober curious’ and ‘mindful drinking,’ more young people are choosing a different relationship with alcohol, and now there’s a sparkling option for everyone!</a:t>
            </a:r>
            <a:endParaRPr b="1"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1739545" y="284100"/>
            <a:ext cx="56328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PIZZOLATO MUSE SPARKLING NON ALCOHOLIC WINE IS HERE!</a:t>
            </a:r>
            <a:endParaRPr sz="1600"/>
          </a:p>
        </p:txBody>
      </p:sp>
      <p:sp>
        <p:nvSpPr>
          <p:cNvPr id="62" name="Google Shape;62;p14"/>
          <p:cNvSpPr txBox="1"/>
          <p:nvPr/>
        </p:nvSpPr>
        <p:spPr>
          <a:xfrm>
            <a:off x="6154421" y="1585638"/>
            <a:ext cx="2804100" cy="22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Franklin Gothic"/>
                <a:ea typeface="Franklin Gothic"/>
                <a:cs typeface="Franklin Gothic"/>
                <a:sym typeface="Franklin Gothic"/>
              </a:rPr>
              <a:t>NUTRITIONAL FACTS</a:t>
            </a:r>
            <a:endParaRPr b="1" sz="11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Servings: About 2 | Serv. Size: 12 fl.oz. (360mL)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Amount per Serving: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-292100" lvl="0" marL="45720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Franklin Gothic"/>
              <a:buChar char="●"/>
            </a:pPr>
            <a:r>
              <a:rPr lang="en" sz="1000">
                <a:latin typeface="Franklin Gothic"/>
                <a:ea typeface="Franklin Gothic"/>
                <a:cs typeface="Franklin Gothic"/>
                <a:sym typeface="Franklin Gothic"/>
              </a:rPr>
              <a:t>ABV: 0.0%</a:t>
            </a:r>
            <a:endParaRPr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-292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Franklin Gothic"/>
              <a:buChar char="●"/>
            </a:pPr>
            <a:r>
              <a:rPr lang="en" sz="1000">
                <a:latin typeface="Franklin Gothic"/>
                <a:ea typeface="Franklin Gothic"/>
                <a:cs typeface="Franklin Gothic"/>
                <a:sym typeface="Franklin Gothic"/>
              </a:rPr>
              <a:t>Calories: 50</a:t>
            </a:r>
            <a:endParaRPr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-292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Franklin Gothic"/>
              <a:buChar char="●"/>
            </a:pPr>
            <a:r>
              <a:rPr lang="en" sz="1000">
                <a:latin typeface="Franklin Gothic"/>
                <a:ea typeface="Franklin Gothic"/>
                <a:cs typeface="Franklin Gothic"/>
                <a:sym typeface="Franklin Gothic"/>
              </a:rPr>
              <a:t>Total fat: 0g </a:t>
            </a:r>
            <a:endParaRPr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-292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Franklin Gothic"/>
              <a:buChar char="●"/>
            </a:pPr>
            <a:r>
              <a:rPr lang="en" sz="1000">
                <a:latin typeface="Franklin Gothic"/>
                <a:ea typeface="Franklin Gothic"/>
                <a:cs typeface="Franklin Gothic"/>
                <a:sym typeface="Franklin Gothic"/>
              </a:rPr>
              <a:t>Total Carb: 10g</a:t>
            </a:r>
            <a:endParaRPr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-2921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Franklin Gothic"/>
              <a:buChar char="●"/>
            </a:pPr>
            <a:r>
              <a:rPr lang="en" sz="1000">
                <a:latin typeface="Franklin Gothic"/>
                <a:ea typeface="Franklin Gothic"/>
                <a:cs typeface="Franklin Gothic"/>
                <a:sym typeface="Franklin Gothic"/>
              </a:rPr>
              <a:t>Total Sugars: 10g</a:t>
            </a:r>
            <a:endParaRPr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1" lang="en" sz="1000">
                <a:latin typeface="Franklin Gothic"/>
                <a:ea typeface="Franklin Gothic"/>
                <a:cs typeface="Franklin Gothic"/>
                <a:sym typeface="Franklin Gothic"/>
              </a:rPr>
              <a:t>To be served at 39.2</a:t>
            </a:r>
            <a:r>
              <a:rPr b="1" i="1" lang="en" sz="1000">
                <a:solidFill>
                  <a:srgbClr val="11111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℉ to 42.8</a:t>
            </a:r>
            <a:r>
              <a:rPr b="1" i="1" lang="en" sz="1000">
                <a:solidFill>
                  <a:srgbClr val="11111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℉.</a:t>
            </a:r>
            <a:endParaRPr b="1" i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b="1" sz="7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cxnSp>
        <p:nvCxnSpPr>
          <p:cNvPr id="63" name="Google Shape;63;p14"/>
          <p:cNvCxnSpPr/>
          <p:nvPr/>
        </p:nvCxnSpPr>
        <p:spPr>
          <a:xfrm>
            <a:off x="5854638" y="1530875"/>
            <a:ext cx="0" cy="3478500"/>
          </a:xfrm>
          <a:prstGeom prst="straightConnector1">
            <a:avLst/>
          </a:prstGeom>
          <a:noFill/>
          <a:ln cap="flat" cmpd="sng" w="9525">
            <a:solidFill>
              <a:srgbClr val="8EC8E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4"/>
          <p:cNvCxnSpPr/>
          <p:nvPr/>
        </p:nvCxnSpPr>
        <p:spPr>
          <a:xfrm>
            <a:off x="1801250" y="1530875"/>
            <a:ext cx="6879900" cy="0"/>
          </a:xfrm>
          <a:prstGeom prst="straightConnector1">
            <a:avLst/>
          </a:prstGeom>
          <a:noFill/>
          <a:ln cap="flat" cmpd="sng" w="9525">
            <a:solidFill>
              <a:srgbClr val="8EC8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4"/>
          <p:cNvSpPr txBox="1"/>
          <p:nvPr/>
        </p:nvSpPr>
        <p:spPr>
          <a:xfrm>
            <a:off x="6043875" y="3742088"/>
            <a:ext cx="1239600" cy="12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Franklin Gothic"/>
                <a:ea typeface="Franklin Gothic"/>
                <a:cs typeface="Franklin Gothic"/>
                <a:sym typeface="Franklin Gothic"/>
              </a:rPr>
              <a:t>TASTING NOTES</a:t>
            </a:r>
            <a:endParaRPr sz="11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Red Fruit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Peach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Elderflower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Citrus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472700" y="3742088"/>
            <a:ext cx="1239600" cy="12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Franklin Gothic"/>
                <a:ea typeface="Franklin Gothic"/>
                <a:cs typeface="Franklin Gothic"/>
                <a:sym typeface="Franklin Gothic"/>
              </a:rPr>
              <a:t>FOOD PAIRINGS</a:t>
            </a:r>
            <a:endParaRPr sz="11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Cheese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Pasta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Risotto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just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White Meat</a:t>
            </a:r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cxnSp>
        <p:nvCxnSpPr>
          <p:cNvPr id="67" name="Google Shape;67;p14"/>
          <p:cNvCxnSpPr/>
          <p:nvPr/>
        </p:nvCxnSpPr>
        <p:spPr>
          <a:xfrm>
            <a:off x="5857675" y="3683525"/>
            <a:ext cx="2823600" cy="0"/>
          </a:xfrm>
          <a:prstGeom prst="straightConnector1">
            <a:avLst/>
          </a:prstGeom>
          <a:noFill/>
          <a:ln cap="flat" cmpd="sng" w="9525">
            <a:solidFill>
              <a:srgbClr val="8EC8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14"/>
          <p:cNvSpPr txBox="1"/>
          <p:nvPr/>
        </p:nvSpPr>
        <p:spPr>
          <a:xfrm>
            <a:off x="2311900" y="4528250"/>
            <a:ext cx="1610700" cy="7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FOB:</a:t>
            </a:r>
            <a:r>
              <a:rPr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$86</a:t>
            </a:r>
            <a:endParaRPr sz="1000">
              <a:solidFill>
                <a:srgbClr val="222222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UPC:</a:t>
            </a:r>
            <a:r>
              <a:rPr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812949028195</a:t>
            </a:r>
            <a:endParaRPr sz="1000">
              <a:solidFill>
                <a:srgbClr val="222222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SCC:</a:t>
            </a:r>
            <a:r>
              <a:rPr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812949028171</a:t>
            </a:r>
            <a:endParaRPr sz="1000">
              <a:solidFill>
                <a:srgbClr val="222222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b="0" l="25442" r="24394" t="0"/>
          <a:stretch/>
        </p:blipFill>
        <p:spPr>
          <a:xfrm>
            <a:off x="-97200" y="1268025"/>
            <a:ext cx="1360973" cy="3619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4">
            <a:alphaModFix/>
          </a:blip>
          <a:srcRect b="0" l="15894" r="15887" t="0"/>
          <a:stretch/>
        </p:blipFill>
        <p:spPr>
          <a:xfrm>
            <a:off x="3114387" y="2103044"/>
            <a:ext cx="444599" cy="1432929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5">
            <a:alphaModFix/>
          </a:blip>
          <a:srcRect b="0" l="15894" r="15887" t="0"/>
          <a:stretch/>
        </p:blipFill>
        <p:spPr>
          <a:xfrm>
            <a:off x="4168301" y="2103050"/>
            <a:ext cx="444599" cy="1432929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6">
            <a:alphaModFix/>
          </a:blip>
          <a:srcRect b="0" l="15894" r="15887" t="0"/>
          <a:stretch/>
        </p:blipFill>
        <p:spPr>
          <a:xfrm>
            <a:off x="2137045" y="2136925"/>
            <a:ext cx="444599" cy="1432929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  <p:pic>
        <p:nvPicPr>
          <p:cNvPr id="73" name="Google Shape;73;p14"/>
          <p:cNvPicPr preferRelativeResize="0"/>
          <p:nvPr/>
        </p:nvPicPr>
        <p:blipFill rotWithShape="1">
          <a:blip r:embed="rId7">
            <a:alphaModFix/>
          </a:blip>
          <a:srcRect b="-8463" l="0" r="-4362" t="-5444"/>
          <a:stretch/>
        </p:blipFill>
        <p:spPr>
          <a:xfrm>
            <a:off x="5166198" y="2166897"/>
            <a:ext cx="404976" cy="1305239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  <p:grpSp>
        <p:nvGrpSpPr>
          <p:cNvPr id="74" name="Google Shape;74;p14"/>
          <p:cNvGrpSpPr/>
          <p:nvPr/>
        </p:nvGrpSpPr>
        <p:grpSpPr>
          <a:xfrm>
            <a:off x="4287368" y="4670802"/>
            <a:ext cx="845031" cy="387025"/>
            <a:chOff x="4287443" y="4404202"/>
            <a:chExt cx="845031" cy="387025"/>
          </a:xfrm>
        </p:grpSpPr>
        <p:pic>
          <p:nvPicPr>
            <p:cNvPr id="75" name="Google Shape;75;p1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287443" y="4404202"/>
              <a:ext cx="473257" cy="387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76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784499" y="4424877"/>
              <a:ext cx="347975" cy="3456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" name="Google Shape;77;p14"/>
          <p:cNvSpPr txBox="1"/>
          <p:nvPr/>
        </p:nvSpPr>
        <p:spPr>
          <a:xfrm>
            <a:off x="58013" y="4827700"/>
            <a:ext cx="1787400" cy="7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22222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Available in 750ml &amp; 187ml</a:t>
            </a:r>
            <a:endParaRPr sz="1000">
              <a:solidFill>
                <a:srgbClr val="222222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617373" y="1533225"/>
            <a:ext cx="3847200" cy="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>
                <a:latin typeface="Franklin Gothic"/>
                <a:ea typeface="Franklin Gothic"/>
                <a:cs typeface="Franklin Gothic"/>
                <a:sym typeface="Franklin Gothic"/>
              </a:rPr>
              <a:t>PIZZOLATO MUSE LINE</a:t>
            </a:r>
            <a:endParaRPr/>
          </a:p>
        </p:txBody>
      </p:sp>
      <p:sp>
        <p:nvSpPr>
          <p:cNvPr id="79" name="Google Shape;79;p14"/>
          <p:cNvSpPr txBox="1"/>
          <p:nvPr/>
        </p:nvSpPr>
        <p:spPr>
          <a:xfrm>
            <a:off x="2828500" y="3535975"/>
            <a:ext cx="1089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PIZZOLATO </a:t>
            </a: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SPARKLING</a:t>
            </a: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 MOSCATO</a:t>
            </a:r>
            <a:br>
              <a:rPr b="1" lang="en" sz="11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500">
                <a:latin typeface="Franklin Gothic"/>
                <a:ea typeface="Franklin Gothic"/>
                <a:cs typeface="Franklin Gothic"/>
                <a:sym typeface="Franklin Gothic"/>
              </a:rPr>
              <a:t>SPARKLING WINE</a:t>
            </a:r>
            <a:endParaRPr sz="3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3845950" y="3535975"/>
            <a:ext cx="1089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PIZZOLATO </a:t>
            </a: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SPARKLING</a:t>
            </a: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 </a:t>
            </a:r>
            <a:r>
              <a:rPr b="1" lang="en" sz="70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ROSÉ </a:t>
            </a:r>
            <a:br>
              <a:rPr b="1" lang="en" sz="11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500">
                <a:latin typeface="Franklin Gothic"/>
                <a:ea typeface="Franklin Gothic"/>
                <a:cs typeface="Franklin Gothic"/>
                <a:sym typeface="Franklin Gothic"/>
              </a:rPr>
              <a:t>SECCO SPUMANTE BRUT</a:t>
            </a:r>
            <a:endParaRPr sz="3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81" name="Google Shape;81;p14"/>
          <p:cNvCxnSpPr/>
          <p:nvPr/>
        </p:nvCxnSpPr>
        <p:spPr>
          <a:xfrm>
            <a:off x="1881500" y="4485250"/>
            <a:ext cx="3976200" cy="0"/>
          </a:xfrm>
          <a:prstGeom prst="straightConnector1">
            <a:avLst/>
          </a:prstGeom>
          <a:noFill/>
          <a:ln cap="flat" cmpd="sng" w="9525">
            <a:solidFill>
              <a:srgbClr val="8EC8E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4"/>
          <p:cNvSpPr txBox="1"/>
          <p:nvPr/>
        </p:nvSpPr>
        <p:spPr>
          <a:xfrm>
            <a:off x="1739550" y="3535975"/>
            <a:ext cx="1239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PIZZOLATO SPARKLING WHITE WINE                         </a:t>
            </a:r>
            <a:r>
              <a:rPr b="1" lang="en" sz="500">
                <a:latin typeface="Franklin Gothic"/>
                <a:ea typeface="Franklin Gothic"/>
                <a:cs typeface="Franklin Gothic"/>
                <a:sym typeface="Franklin Gothic"/>
              </a:rPr>
              <a:t>DOC PROSECCO</a:t>
            </a: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 </a:t>
            </a:r>
            <a:r>
              <a:rPr b="1" lang="en" sz="500">
                <a:latin typeface="Franklin Gothic"/>
                <a:ea typeface="Franklin Gothic"/>
                <a:cs typeface="Franklin Gothic"/>
                <a:sym typeface="Franklin Gothic"/>
              </a:rPr>
              <a:t>SPUMANTE BRUT</a:t>
            </a:r>
            <a:endParaRPr sz="3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804075" y="3535975"/>
            <a:ext cx="10893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  <a:t>PIZZOLATO SPARKLING PINOT GRIGIO</a:t>
            </a:r>
            <a:br>
              <a:rPr b="1" lang="en" sz="7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500">
                <a:latin typeface="Franklin Gothic"/>
                <a:ea typeface="Franklin Gothic"/>
                <a:cs typeface="Franklin Gothic"/>
                <a:sym typeface="Franklin Gothic"/>
              </a:rPr>
              <a:t>DOC DELLE VENEZIE</a:t>
            </a:r>
            <a:endParaRPr b="1" sz="5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1896163" y="3949438"/>
            <a:ext cx="3675000" cy="3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The Pizzolato Brand is the #1 cumulative Organic Sparkling brand in the US (2.7MM)</a:t>
            </a:r>
            <a:endParaRPr b="1"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10">
            <a:alphaModFix/>
          </a:blip>
          <a:srcRect b="13635" l="32954" r="32958" t="13562"/>
          <a:stretch/>
        </p:blipFill>
        <p:spPr>
          <a:xfrm>
            <a:off x="1036475" y="2335150"/>
            <a:ext cx="845024" cy="255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11">
            <a:alphaModFix/>
          </a:blip>
          <a:srcRect b="31104" l="18986" r="16522" t="27768"/>
          <a:stretch/>
        </p:blipFill>
        <p:spPr>
          <a:xfrm>
            <a:off x="58025" y="284100"/>
            <a:ext cx="1649106" cy="80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