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Franklin Gothic"/>
      <p:bold r:id="rId8"/>
    </p:embeddedFont>
    <p:embeddedFont>
      <p:font typeface="Libre Baskerville"/>
      <p:regular r:id="rId9"/>
      <p:bold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ibreBaskerville-italic.fntdata"/><Relationship Id="rId10" Type="http://schemas.openxmlformats.org/officeDocument/2006/relationships/font" Target="fonts/LibreBaskervill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ibreBaskerville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FranklinGothi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6d9c7e882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6d9c7e882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showMasterSp="0">
  <p:cSld name="Title Only_1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1" showMasterSp="0">
  <p:cSld name="Title Only_1_1">
    <p:bg>
      <p:bgPr>
        <a:solidFill>
          <a:schemeClr val="dk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5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" showMasterSp="0">
  <p:cSld name="Title Only_2_1"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6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" name="Google Shape;63;p16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4" name="Google Shape;64;p16"/>
          <p:cNvSpPr txBox="1"/>
          <p:nvPr>
            <p:ph type="title"/>
          </p:nvPr>
        </p:nvSpPr>
        <p:spPr>
          <a:xfrm>
            <a:off x="2971950" y="685800"/>
            <a:ext cx="32001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66" name="Google Shape;66;p16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2" showMasterSp="0">
  <p:cSld name="Title Only_2_1_2">
    <p:bg>
      <p:bgPr>
        <a:solidFill>
          <a:schemeClr val="dk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7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0" name="Google Shape;70;p17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" name="Google Shape;71;p17"/>
          <p:cNvSpPr txBox="1"/>
          <p:nvPr>
            <p:ph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72" name="Google Shape;72;p1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1" showMasterSp="0">
  <p:cSld name="Title Only_2_1_1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8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>
            <p:ph type="title"/>
          </p:nvPr>
        </p:nvSpPr>
        <p:spPr>
          <a:xfrm>
            <a:off x="0" y="685800"/>
            <a:ext cx="45663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cxnSp>
        <p:nvCxnSpPr>
          <p:cNvPr id="77" name="Google Shape;77;p18"/>
          <p:cNvCxnSpPr/>
          <p:nvPr/>
        </p:nvCxnSpPr>
        <p:spPr>
          <a:xfrm>
            <a:off x="4572000" y="0"/>
            <a:ext cx="0" cy="51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" name="Google Shape;78;p18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">
  <p:cSld name="Title slide 5_1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" showMasterSp="0">
  <p:cSld name="Title Only_2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 1">
  <p:cSld name="OBJECT_1_1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4" name="Google Shape;84;p21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 1">
  <p:cSld name="Title slide 5_1_1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1" showMasterSp="0">
  <p:cSld name="Title Only_2_2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3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3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9" name="Google Shape;89;p2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">
  <p:cSld name="OBJECT_1_2"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96" name="Google Shape;96;p25"/>
          <p:cNvSpPr txBox="1"/>
          <p:nvPr>
            <p:ph idx="12" type="sldNum"/>
          </p:nvPr>
        </p:nvSpPr>
        <p:spPr>
          <a:xfrm>
            <a:off x="8366709" y="47181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25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Google Shape;98;p25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99" name="Google Shape;99;p25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2" showMasterSp="0">
  <p:cSld name="Title Only_2_3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6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3" showMasterSp="0">
  <p:cSld name="Title Only_2_4"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7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106" name="Google Shape;106;p2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" name="Google Shape;53;p1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4">
          <p15:clr>
            <a:srgbClr val="EA4335"/>
          </p15:clr>
        </p15:guide>
        <p15:guide id="2" pos="5616">
          <p15:clr>
            <a:srgbClr val="EA4335"/>
          </p15:clr>
        </p15:guide>
        <p15:guide id="3" pos="1872">
          <p15:clr>
            <a:srgbClr val="EA4335"/>
          </p15:clr>
        </p15:guide>
        <p15:guide id="4" pos="3888">
          <p15:clr>
            <a:srgbClr val="EA4335"/>
          </p15:clr>
        </p15:guide>
        <p15:guide id="5" pos="432">
          <p15:clr>
            <a:srgbClr val="EA4335"/>
          </p15:clr>
        </p15:guide>
        <p15:guide id="6" pos="5328">
          <p15:clr>
            <a:srgbClr val="EA4335"/>
          </p15:clr>
        </p15:guide>
        <p15:guide id="7" orient="horz" pos="2808">
          <p15:clr>
            <a:srgbClr val="EA4335"/>
          </p15:clr>
        </p15:guide>
        <p15:guide id="8" orient="horz" pos="432">
          <p15:clr>
            <a:srgbClr val="EA4335"/>
          </p15:clr>
        </p15:guide>
        <p15:guide id="9" pos="720">
          <p15:clr>
            <a:srgbClr val="EA4335"/>
          </p15:clr>
        </p15:guide>
        <p15:guide id="10" pos="5040">
          <p15:clr>
            <a:srgbClr val="EA4335"/>
          </p15:clr>
        </p15:guide>
        <p15:guide id="11" orient="horz" pos="720">
          <p15:clr>
            <a:srgbClr val="EA4335"/>
          </p15:clr>
        </p15:guide>
        <p15:guide id="12" orient="horz" pos="25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/>
          <p:nvPr/>
        </p:nvSpPr>
        <p:spPr>
          <a:xfrm flipH="1" rot="10800000">
            <a:off x="1593175" y="2676142"/>
            <a:ext cx="7622453" cy="35096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2" name="Google Shape;112;p28"/>
          <p:cNvSpPr txBox="1"/>
          <p:nvPr/>
        </p:nvSpPr>
        <p:spPr>
          <a:xfrm>
            <a:off x="2286000" y="685800"/>
            <a:ext cx="6629400" cy="22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  <a:t>PIZZOLATO SPARKLING ROSÉ MINIS</a:t>
            </a:r>
            <a:b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b="1" lang="en" sz="1000">
                <a:latin typeface="Franklin Gothic"/>
                <a:ea typeface="Franklin Gothic"/>
                <a:cs typeface="Franklin Gothic"/>
                <a:sym typeface="Franklin Gothic"/>
              </a:rPr>
              <a:t>SECCO SPUMANTE BRUT</a:t>
            </a:r>
            <a:endParaRPr b="1"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Pizzolato's Sparkling Rosé isn't just bubbles, it's a vibrant melody from the sun-drenched plains of Veneto, where the Piave River whispers through vine-kissed hills. 95% </a:t>
            </a:r>
            <a:r>
              <a:rPr b="1"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organic Glera</a:t>
            </a: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grapes bring juicy apple and peach aromas, while 5% </a:t>
            </a:r>
            <a:r>
              <a:rPr b="1"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organic Raboso</a:t>
            </a: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adds a peppery twist of wild strawberry. Delicate bubbles dance on the palate, carrying a whisper of sweetness. Pizzolato's commitment to sustainability goes beyond the vineyard,  the Pizzolato family's commitment to </a:t>
            </a:r>
            <a:r>
              <a:rPr b="1"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sustainability</a:t>
            </a: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extends to the unique M*USE bottle, designed to be treasured, not tossed. </a:t>
            </a:r>
            <a:endParaRPr sz="8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3" name="Google Shape;113;p28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ABG PRODUCT DECK</a:t>
            </a:r>
            <a:endParaRPr/>
          </a:p>
        </p:txBody>
      </p:sp>
      <p:sp>
        <p:nvSpPr>
          <p:cNvPr id="114" name="Google Shape;114;p28"/>
          <p:cNvSpPr txBox="1"/>
          <p:nvPr/>
        </p:nvSpPr>
        <p:spPr>
          <a:xfrm>
            <a:off x="2334700" y="3638938"/>
            <a:ext cx="2492700" cy="1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Tasting Notes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Wild Strawberry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Ripe Apple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Summer Peach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Almonds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5" name="Google Shape;115;p28"/>
          <p:cNvSpPr txBox="1"/>
          <p:nvPr/>
        </p:nvSpPr>
        <p:spPr>
          <a:xfrm>
            <a:off x="6172200" y="3638938"/>
            <a:ext cx="2492700" cy="1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Libre Baskerville"/>
                <a:ea typeface="Libre Baskerville"/>
                <a:cs typeface="Libre Baskerville"/>
                <a:sym typeface="Libre Baskerville"/>
              </a:rPr>
              <a:t>Technical Information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11% Abv Alc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12g/l RS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5.7 g/l acidity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750ML/187ML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6" name="Google Shape;116;p28"/>
          <p:cNvSpPr txBox="1"/>
          <p:nvPr/>
        </p:nvSpPr>
        <p:spPr>
          <a:xfrm>
            <a:off x="2334700" y="2751975"/>
            <a:ext cx="63303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Winemaking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The first step is a traditional white wine vinification, keeping the temperature between 15-17° C to preserve the quality of the grapes. Next,  5% Raboso is added and a natural fermentation occurs in steel tanks at controlled temperatures for at least 60 days.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7" name="Google Shape;117;p28"/>
          <p:cNvSpPr txBox="1"/>
          <p:nvPr/>
        </p:nvSpPr>
        <p:spPr>
          <a:xfrm>
            <a:off x="4029575" y="3638938"/>
            <a:ext cx="18438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Varietal Percentage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95% Glera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5% Raboso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18" name="Google Shape;11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6768" y="568490"/>
            <a:ext cx="473257" cy="38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3824" y="589165"/>
            <a:ext cx="347975" cy="3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6375" y="516175"/>
            <a:ext cx="2169600" cy="4712023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2640000" dist="228600">
              <a:srgbClr val="000000">
                <a:alpha val="64999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BG">
  <a:themeElements>
    <a:clrScheme name="Office">
      <a:dk1>
        <a:srgbClr val="222222"/>
      </a:dk1>
      <a:lt1>
        <a:srgbClr val="E4E3DE"/>
      </a:lt1>
      <a:dk2>
        <a:srgbClr val="F4F4F2"/>
      </a:dk2>
      <a:lt2>
        <a:srgbClr val="FFFFFF"/>
      </a:lt2>
      <a:accent1>
        <a:srgbClr val="222222"/>
      </a:accent1>
      <a:accent2>
        <a:srgbClr val="A9A19B"/>
      </a:accent2>
      <a:accent3>
        <a:srgbClr val="E4E3DE"/>
      </a:accent3>
      <a:accent4>
        <a:srgbClr val="F4F4F2"/>
      </a:accent4>
      <a:accent5>
        <a:srgbClr val="FFFFFF"/>
      </a:accent5>
      <a:accent6>
        <a:srgbClr val="FFFFFF"/>
      </a:accent6>
      <a:hlink>
        <a:srgbClr val="222222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