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Franklin Gothic"/>
      <p:bold r:id="rId8"/>
    </p:embeddedFont>
    <p:embeddedFont>
      <p:font typeface="Libre Baskerville"/>
      <p:regular r:id="rId9"/>
      <p:bold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Franklin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6da1a3bc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6da1a3bc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Title Only_1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1" showMasterSp="0">
  <p:cSld name="Title Only_1_1">
    <p:bg>
      <p:bgPr>
        <a:solidFill>
          <a:schemeClr val="dk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5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" showMasterSp="0">
  <p:cSld name="Title Only_2_1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6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" name="Google Shape;63;p16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" name="Google Shape;64;p16"/>
          <p:cNvSpPr txBox="1"/>
          <p:nvPr>
            <p:ph type="title"/>
          </p:nvPr>
        </p:nvSpPr>
        <p:spPr>
          <a:xfrm>
            <a:off x="2971950" y="685800"/>
            <a:ext cx="32001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66" name="Google Shape;66;p16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2" showMasterSp="0">
  <p:cSld name="Title Only_2_1_2">
    <p:bg>
      <p:bgPr>
        <a:solidFill>
          <a:schemeClr val="dk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" name="Google Shape;70;p17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Google Shape;71;p17"/>
          <p:cNvSpPr txBox="1"/>
          <p:nvPr>
            <p:ph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72" name="Google Shape;72;p1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1" showMasterSp="0">
  <p:cSld name="Title Only_2_1_1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8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>
            <p:ph type="title"/>
          </p:nvPr>
        </p:nvSpPr>
        <p:spPr>
          <a:xfrm>
            <a:off x="0" y="685800"/>
            <a:ext cx="45663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cxnSp>
        <p:nvCxnSpPr>
          <p:cNvPr id="77" name="Google Shape;77;p18"/>
          <p:cNvCxnSpPr/>
          <p:nvPr/>
        </p:nvCxnSpPr>
        <p:spPr>
          <a:xfrm>
            <a:off x="4572000" y="0"/>
            <a:ext cx="0" cy="51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18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">
  <p:cSld name="Title slide 5_1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" showMasterSp="0">
  <p:cSld name="Title Only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 1">
  <p:cSld name="OBJECT_1_1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4" name="Google Shape;84;p21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 1">
  <p:cSld name="Title slide 5_1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1" showMasterSp="0">
  <p:cSld name="Title Only_2_2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3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3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9" name="Google Shape;89;p2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">
  <p:cSld name="OBJECT_1_2"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12" type="sldNum"/>
          </p:nvPr>
        </p:nvSpPr>
        <p:spPr>
          <a:xfrm>
            <a:off x="8366709" y="47181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25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Google Shape;98;p25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99" name="Google Shape;99;p25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2" showMasterSp="0">
  <p:cSld name="Title Only_2_3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6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3" showMasterSp="0">
  <p:cSld name="Title Only_2_4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7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106" name="Google Shape;106;p2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Google Shape;53;p1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A4335"/>
          </p15:clr>
        </p15:guide>
        <p15:guide id="2" pos="5616">
          <p15:clr>
            <a:srgbClr val="EA4335"/>
          </p15:clr>
        </p15:guide>
        <p15:guide id="3" pos="1872">
          <p15:clr>
            <a:srgbClr val="EA4335"/>
          </p15:clr>
        </p15:guide>
        <p15:guide id="4" pos="3888">
          <p15:clr>
            <a:srgbClr val="EA4335"/>
          </p15:clr>
        </p15:guide>
        <p15:guide id="5" pos="432">
          <p15:clr>
            <a:srgbClr val="EA4335"/>
          </p15:clr>
        </p15:guide>
        <p15:guide id="6" pos="5328">
          <p15:clr>
            <a:srgbClr val="EA4335"/>
          </p15:clr>
        </p15:guide>
        <p15:guide id="7" orient="horz" pos="2808">
          <p15:clr>
            <a:srgbClr val="EA4335"/>
          </p15:clr>
        </p15:guide>
        <p15:guide id="8" orient="horz" pos="432">
          <p15:clr>
            <a:srgbClr val="EA4335"/>
          </p15:clr>
        </p15:guide>
        <p15:guide id="9" pos="720">
          <p15:clr>
            <a:srgbClr val="EA4335"/>
          </p15:clr>
        </p15:guide>
        <p15:guide id="10" pos="5040">
          <p15:clr>
            <a:srgbClr val="EA4335"/>
          </p15:clr>
        </p15:guide>
        <p15:guide id="11" orient="horz" pos="720">
          <p15:clr>
            <a:srgbClr val="EA4335"/>
          </p15:clr>
        </p15:guide>
        <p15:guide id="12" orient="horz" pos="25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/>
          <p:nvPr/>
        </p:nvSpPr>
        <p:spPr>
          <a:xfrm flipH="1" rot="10800000">
            <a:off x="1593175" y="2501654"/>
            <a:ext cx="6830589" cy="27521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2" name="Google Shape;112;p28"/>
          <p:cNvSpPr txBox="1"/>
          <p:nvPr/>
        </p:nvSpPr>
        <p:spPr>
          <a:xfrm>
            <a:off x="2286000" y="685800"/>
            <a:ext cx="6172200" cy="17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  <a:t>BIOKULT NAKEN</a:t>
            </a:r>
            <a:b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BURGENLAND, AUSTRIA</a:t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800"/>
              </a:spcAft>
              <a:buNone/>
            </a:pPr>
            <a:b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</a:b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Biokult, located in Pamhagen in the Niederösterreich region of Austria, produces fine </a:t>
            </a:r>
            <a:r>
              <a:rPr b="1" lang="en" sz="800">
                <a:latin typeface="Libre Baskerville"/>
                <a:ea typeface="Libre Baskerville"/>
                <a:cs typeface="Libre Baskerville"/>
                <a:sym typeface="Libre Baskerville"/>
              </a:rPr>
              <a:t>Austrian organic wines. </a:t>
            </a: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Biokult unites a group of organic vintners with the shared goal of producing organic wines of the highest quality – wines that embody regional identity and bring pure, natural enjoyment in the glass. Naken is a unique part of the Biokult family, this deliciously funky natural wine could be the best "beer lovers wine" in our portfolio. Reminiscent of a Belgian wheat beer with a frothy nature and immediate yeasty aromas, followed by citrus and floral notes. The palate brings orange peel, honey and honeysuckle, with notes of cardamom, cinnamon and cloves.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3" name="Google Shape;113;p28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ABG PRODUCT DECK</a:t>
            </a:r>
            <a:endParaRPr/>
          </a:p>
        </p:txBody>
      </p:sp>
      <p:sp>
        <p:nvSpPr>
          <p:cNvPr id="114" name="Google Shape;114;p28"/>
          <p:cNvSpPr txBox="1"/>
          <p:nvPr/>
        </p:nvSpPr>
        <p:spPr>
          <a:xfrm>
            <a:off x="2712402" y="3082825"/>
            <a:ext cx="14319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Tasting Notes</a:t>
            </a:r>
            <a:endParaRPr i="1" sz="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Libre Baskerville"/>
              <a:buChar char="●"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Yeasty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Libre Baskerville"/>
              <a:buChar char="●"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Orange peel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Libre Baskerville"/>
              <a:buChar char="●"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White flowers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Libre Baskerville"/>
              <a:buChar char="●"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Cloves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5" name="Google Shape;115;p28"/>
          <p:cNvSpPr txBox="1"/>
          <p:nvPr/>
        </p:nvSpPr>
        <p:spPr>
          <a:xfrm>
            <a:off x="5737400" y="3082813"/>
            <a:ext cx="13566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Food Pairings</a:t>
            </a:r>
            <a:endParaRPr i="1" sz="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Libre Baskerville"/>
              <a:buChar char="●"/>
            </a:pPr>
            <a:r>
              <a:rPr lang="en" sz="8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Burgers</a:t>
            </a:r>
            <a:endParaRPr sz="8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Libre Baskerville"/>
              <a:buChar char="●"/>
            </a:pPr>
            <a:r>
              <a:rPr lang="en" sz="8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French Fries</a:t>
            </a:r>
            <a:endParaRPr sz="8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Libre Baskerville"/>
              <a:buChar char="●"/>
            </a:pPr>
            <a:r>
              <a:rPr lang="en" sz="8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BBQ</a:t>
            </a:r>
            <a:endParaRPr sz="8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79400" lvl="0" marL="34747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800"/>
              <a:buFont typeface="Libre Baskerville"/>
              <a:buChar char="●"/>
            </a:pPr>
            <a:r>
              <a:rPr lang="en" sz="8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Fun Times</a:t>
            </a:r>
            <a:endParaRPr sz="8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6" name="Google Shape;116;p28"/>
          <p:cNvSpPr txBox="1"/>
          <p:nvPr/>
        </p:nvSpPr>
        <p:spPr>
          <a:xfrm>
            <a:off x="5737400" y="2567400"/>
            <a:ext cx="181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800">
                <a:latin typeface="Libre Baskerville"/>
                <a:ea typeface="Libre Baskerville"/>
                <a:cs typeface="Libre Baskerville"/>
                <a:sym typeface="Libre Baskerville"/>
              </a:rPr>
              <a:t>Varietal Percentage</a:t>
            </a:r>
            <a:endParaRPr i="1" sz="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90 % Organic Pinot Gris 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10 % Organic Muskateller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7" name="Google Shape;117;p28"/>
          <p:cNvSpPr txBox="1"/>
          <p:nvPr/>
        </p:nvSpPr>
        <p:spPr>
          <a:xfrm>
            <a:off x="2696650" y="2567425"/>
            <a:ext cx="25809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Winemaking</a:t>
            </a:r>
            <a:endParaRPr i="1" sz="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Organic Grapes, No Sugar, Pet-nat</a:t>
            </a:r>
            <a:endParaRPr sz="8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18" name="Google Shape;11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4225" y="635400"/>
            <a:ext cx="459575" cy="3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0024" y="665365"/>
            <a:ext cx="347975" cy="3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8"/>
          <p:cNvPicPr preferRelativeResize="0"/>
          <p:nvPr/>
        </p:nvPicPr>
        <p:blipFill rotWithShape="1">
          <a:blip r:embed="rId5">
            <a:alphaModFix/>
          </a:blip>
          <a:srcRect b="0" l="337" r="347" t="0"/>
          <a:stretch/>
        </p:blipFill>
        <p:spPr>
          <a:xfrm>
            <a:off x="496250" y="665375"/>
            <a:ext cx="1173125" cy="4100035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760000" dist="228600">
              <a:srgbClr val="000000">
                <a:alpha val="64999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BG">
  <a:themeElements>
    <a:clrScheme name="Office">
      <a:dk1>
        <a:srgbClr val="222222"/>
      </a:dk1>
      <a:lt1>
        <a:srgbClr val="E4E3DE"/>
      </a:lt1>
      <a:dk2>
        <a:srgbClr val="F4F4F2"/>
      </a:dk2>
      <a:lt2>
        <a:srgbClr val="FFFFFF"/>
      </a:lt2>
      <a:accent1>
        <a:srgbClr val="222222"/>
      </a:accent1>
      <a:accent2>
        <a:srgbClr val="A9A19B"/>
      </a:accent2>
      <a:accent3>
        <a:srgbClr val="E4E3DE"/>
      </a:accent3>
      <a:accent4>
        <a:srgbClr val="F4F4F2"/>
      </a:accent4>
      <a:accent5>
        <a:srgbClr val="FFFFFF"/>
      </a:accent5>
      <a:accent6>
        <a:srgbClr val="FFFFFF"/>
      </a:accent6>
      <a:hlink>
        <a:srgbClr val="222222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