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4"/>
    <p:sldMasterId id="2147483674" r:id="rId5"/>
  </p:sldMasterIdLst>
  <p:notesMasterIdLst>
    <p:notesMasterId r:id="rId6"/>
  </p:notesMasterIdLst>
  <p:sldIdLst>
    <p:sldId id="256" r:id="rId7"/>
  </p:sldIdLst>
  <p:sldSz cy="5143500" cx="9144000"/>
  <p:notesSz cx="6858000" cy="9144000"/>
  <p:embeddedFontLst>
    <p:embeddedFont>
      <p:font typeface="Franklin Gothic"/>
      <p:bold r:id="rId8"/>
    </p:embeddedFont>
    <p:embeddedFont>
      <p:font typeface="Libre Baskerville"/>
      <p:regular r:id="rId9"/>
      <p:bold r:id="rId10"/>
      <p:italic r:id="rId1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font" Target="fonts/LibreBaskerville-italic.fntdata"/><Relationship Id="rId10" Type="http://schemas.openxmlformats.org/officeDocument/2006/relationships/font" Target="fonts/LibreBaskerville-bold.fntdata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font" Target="fonts/LibreBaskerville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font" Target="fonts/FranklinGothic-bold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g2c6ddca6c71_0_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g2c6ddca6c71_0_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8.png"/><Relationship Id="rId3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2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" showMasterSp="0">
  <p:cSld name="Title Only_1">
    <p:bg>
      <p:bgPr>
        <a:solidFill>
          <a:schemeClr val="dk1"/>
        </a:solidFill>
      </p:bgPr>
    </p:bg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1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4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ver 1" showMasterSp="0">
  <p:cSld name="Title Only_1_1">
    <p:bg>
      <p:bgPr>
        <a:solidFill>
          <a:schemeClr val="dk1"/>
        </a:solidFill>
      </p:bgPr>
    </p:bg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" name="Google Shape;58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063488" y="4743350"/>
            <a:ext cx="1017024" cy="52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5"/>
          <p:cNvPicPr preferRelativeResize="0"/>
          <p:nvPr/>
        </p:nvPicPr>
        <p:blipFill rotWithShape="1">
          <a:blip r:embed="rId3">
            <a:alphaModFix/>
          </a:blip>
          <a:srcRect b="38032" l="0" r="0" t="38035"/>
          <a:stretch/>
        </p:blipFill>
        <p:spPr>
          <a:xfrm>
            <a:off x="3530550" y="2394375"/>
            <a:ext cx="2082898" cy="3325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" showMasterSp="0">
  <p:cSld name="Title Only_2_1">
    <p:bg>
      <p:bgPr>
        <a:solidFill>
          <a:schemeClr val="dk1"/>
        </a:solidFill>
      </p:bgPr>
    </p:bg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2" name="Google Shape;62;p16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3" name="Google Shape;63;p16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64" name="Google Shape;64;p16"/>
          <p:cNvSpPr txBox="1"/>
          <p:nvPr>
            <p:ph type="title"/>
          </p:nvPr>
        </p:nvSpPr>
        <p:spPr>
          <a:xfrm>
            <a:off x="2971950" y="685800"/>
            <a:ext cx="32001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5" name="Google Shape;65;p16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66" name="Google Shape;66;p16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2" showMasterSp="0">
  <p:cSld name="Title Only_2_1_2">
    <p:bg>
      <p:bgPr>
        <a:solidFill>
          <a:schemeClr val="dk1"/>
        </a:solidFill>
      </p:bgPr>
    </p:bg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1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17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lt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0" name="Google Shape;70;p17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accent6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71" name="Google Shape;71;p17"/>
          <p:cNvSpPr txBox="1"/>
          <p:nvPr>
            <p:ph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72" name="Google Shape;72;p1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(Named) 1" showMasterSp="0">
  <p:cSld name="Title Only_2_1_1">
    <p:bg>
      <p:bgPr>
        <a:solidFill>
          <a:schemeClr val="dk1"/>
        </a:solidFill>
      </p:bgPr>
    </p:bg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oogle Shape;74;p18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8"/>
          <p:cNvSpPr txBox="1"/>
          <p:nvPr>
            <p:ph type="title"/>
          </p:nvPr>
        </p:nvSpPr>
        <p:spPr>
          <a:xfrm>
            <a:off x="0" y="685800"/>
            <a:ext cx="4566300" cy="37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2100"/>
              <a:buFont typeface="Franklin Gothic"/>
              <a:buNone/>
              <a:defRPr b="1" sz="21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2" type="title"/>
          </p:nvPr>
        </p:nvSpPr>
        <p:spPr>
          <a:xfrm>
            <a:off x="6189475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chemeClr val="accent6"/>
              </a:buClr>
              <a:buSzPts val="700"/>
              <a:buFont typeface="Franklin Gothic"/>
              <a:buNone/>
              <a:defRPr b="1" sz="700">
                <a:solidFill>
                  <a:schemeClr val="accent6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cxnSp>
        <p:nvCxnSpPr>
          <p:cNvPr id="77" name="Google Shape;77;p18"/>
          <p:cNvCxnSpPr/>
          <p:nvPr/>
        </p:nvCxnSpPr>
        <p:spPr>
          <a:xfrm>
            <a:off x="4572000" y="0"/>
            <a:ext cx="0" cy="51408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78" name="Google Shape;78;p18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solidFill>
                  <a:srgbClr val="FFFFFF"/>
                </a:solidFill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solidFill>
                <a:srgbClr val="FFFFFF"/>
              </a:solidFill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">
  <p:cSld name="Title slide 5_1">
    <p:bg>
      <p:bgPr>
        <a:solidFill>
          <a:schemeClr val="lt1"/>
        </a:solidFill>
      </p:bgPr>
    </p:bg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9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" showMasterSp="0">
  <p:cSld name="Title Only_2"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 1">
  <p:cSld name="OBJECT_1_1"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21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4" name="Google Shape;84;p21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Blank) 1">
  <p:cSld name="Title slide 5_1_1">
    <p:bg>
      <p:bgPr>
        <a:solidFill>
          <a:schemeClr val="lt1"/>
        </a:solidFill>
      </p:bgPr>
    </p:bg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1" showMasterSp="0">
  <p:cSld name="Title Only_2_2">
    <p:bg>
      <p:bgPr>
        <a:solidFill>
          <a:schemeClr val="lt1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7" name="Google Shape;87;p23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23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89" name="Google Shape;89;p2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2" name="Google Shape;92;p2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93" name="Google Shape;93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 (Named)">
  <p:cSld name="OBJECT_1_2">
    <p:bg>
      <p:bgPr>
        <a:solidFill>
          <a:schemeClr val="lt1"/>
        </a:solidFill>
      </p:bgPr>
    </p:bg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5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96" name="Google Shape;96;p25"/>
          <p:cNvSpPr txBox="1"/>
          <p:nvPr>
            <p:ph idx="12" type="sldNum"/>
          </p:nvPr>
        </p:nvSpPr>
        <p:spPr>
          <a:xfrm>
            <a:off x="8366709" y="471810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buNone/>
              <a:defRPr sz="700">
                <a:solidFill>
                  <a:srgbClr val="000000"/>
                </a:solidFill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7" name="Google Shape;97;p25"/>
          <p:cNvSpPr/>
          <p:nvPr/>
        </p:nvSpPr>
        <p:spPr>
          <a:xfrm rot="10800000">
            <a:off x="228513" y="4675868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98" name="Google Shape;98;p25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pic>
        <p:nvPicPr>
          <p:cNvPr id="99" name="Google Shape;99;p25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2" showMasterSp="0">
  <p:cSld name="Title Only_2_3">
    <p:bg>
      <p:bgPr>
        <a:solidFill>
          <a:schemeClr val="lt1"/>
        </a:solidFill>
      </p:bgPr>
    </p:bg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6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26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eutral 3" showMasterSp="0">
  <p:cSld name="Title Only_2_4">
    <p:bg>
      <p:bgPr>
        <a:solidFill>
          <a:schemeClr val="lt1"/>
        </a:solidFill>
      </p:bgPr>
    </p:bg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oogle Shape;104;p27"/>
          <p:cNvPicPr preferRelativeResize="0"/>
          <p:nvPr/>
        </p:nvPicPr>
        <p:blipFill rotWithShape="1">
          <a:blip r:embed="rId2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7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b="1" sz="700">
                <a:latin typeface="Franklin Gothic"/>
                <a:ea typeface="Franklin Gothic"/>
                <a:cs typeface="Franklin Gothic"/>
                <a:sym typeface="Franklin Gothic"/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700"/>
              <a:buFont typeface="Franklin Gothic"/>
              <a:buNone/>
              <a:defRPr sz="700">
                <a:latin typeface="Franklin Gothic"/>
                <a:ea typeface="Franklin Gothic"/>
                <a:cs typeface="Franklin Gothic"/>
                <a:sym typeface="Franklin Gothic"/>
              </a:defRPr>
            </a:lvl9pPr>
          </a:lstStyle>
          <a:p/>
        </p:txBody>
      </p:sp>
      <p:sp>
        <p:nvSpPr>
          <p:cNvPr id="106" name="Google Shape;106;p27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" Type="http://schemas.openxmlformats.org/officeDocument/2006/relationships/image" Target="../media/image7.png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6" Type="http://schemas.openxmlformats.org/officeDocument/2006/relationships/theme" Target="../theme/theme3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" name="Google Shape;51;p13"/>
          <p:cNvPicPr preferRelativeResize="0"/>
          <p:nvPr/>
        </p:nvPicPr>
        <p:blipFill rotWithShape="1">
          <a:blip r:embed="rId1">
            <a:alphaModFix/>
          </a:blip>
          <a:srcRect b="37504" l="0" r="0" t="37507"/>
          <a:stretch/>
        </p:blipFill>
        <p:spPr>
          <a:xfrm>
            <a:off x="228600" y="228600"/>
            <a:ext cx="594360" cy="99059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13"/>
          <p:cNvSpPr/>
          <p:nvPr/>
        </p:nvSpPr>
        <p:spPr>
          <a:xfrm>
            <a:off x="228600" y="491205"/>
            <a:ext cx="8686983" cy="20872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53" name="Google Shape;53;p13"/>
          <p:cNvSpPr txBox="1"/>
          <p:nvPr/>
        </p:nvSpPr>
        <p:spPr>
          <a:xfrm>
            <a:off x="8366709" y="4721401"/>
            <a:ext cx="5487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z="900">
                <a:latin typeface="Franklin Gothic"/>
                <a:ea typeface="Franklin Gothic"/>
                <a:cs typeface="Franklin Gothic"/>
                <a:sym typeface="Franklin Gothic"/>
              </a:rPr>
              <a:t>‹#›</a:t>
            </a:fld>
            <a:endParaRPr sz="900">
              <a:latin typeface="Franklin Gothic"/>
              <a:ea typeface="Franklin Gothic"/>
              <a:cs typeface="Franklin Gothic"/>
              <a:sym typeface="Franklin Gothic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  <p:sldLayoutId id="2147483669" r:id="rId12"/>
    <p:sldLayoutId id="2147483670" r:id="rId13"/>
    <p:sldLayoutId id="2147483671" r:id="rId14"/>
    <p:sldLayoutId id="2147483672" r:id="rId1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144">
          <p15:clr>
            <a:srgbClr val="EA4335"/>
          </p15:clr>
        </p15:guide>
        <p15:guide id="2" pos="5616">
          <p15:clr>
            <a:srgbClr val="EA4335"/>
          </p15:clr>
        </p15:guide>
        <p15:guide id="3" pos="1872">
          <p15:clr>
            <a:srgbClr val="EA4335"/>
          </p15:clr>
        </p15:guide>
        <p15:guide id="4" pos="3888">
          <p15:clr>
            <a:srgbClr val="EA4335"/>
          </p15:clr>
        </p15:guide>
        <p15:guide id="5" pos="432">
          <p15:clr>
            <a:srgbClr val="EA4335"/>
          </p15:clr>
        </p15:guide>
        <p15:guide id="6" pos="5328">
          <p15:clr>
            <a:srgbClr val="EA4335"/>
          </p15:clr>
        </p15:guide>
        <p15:guide id="7" orient="horz" pos="2808">
          <p15:clr>
            <a:srgbClr val="EA4335"/>
          </p15:clr>
        </p15:guide>
        <p15:guide id="8" orient="horz" pos="432">
          <p15:clr>
            <a:srgbClr val="EA4335"/>
          </p15:clr>
        </p15:guide>
        <p15:guide id="9" pos="720">
          <p15:clr>
            <a:srgbClr val="EA4335"/>
          </p15:clr>
        </p15:guide>
        <p15:guide id="10" pos="5040">
          <p15:clr>
            <a:srgbClr val="EA4335"/>
          </p15:clr>
        </p15:guide>
        <p15:guide id="11" orient="horz" pos="720">
          <p15:clr>
            <a:srgbClr val="EA4335"/>
          </p15:clr>
        </p15:guide>
        <p15:guide id="12" orient="horz" pos="2520">
          <p15:clr>
            <a:srgbClr val="EA4335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1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8"/>
          <p:cNvSpPr/>
          <p:nvPr/>
        </p:nvSpPr>
        <p:spPr>
          <a:xfrm flipH="1" rot="10800000">
            <a:off x="1593175" y="2676142"/>
            <a:ext cx="7622453" cy="35096"/>
          </a:xfrm>
          <a:custGeom>
            <a:rect b="b" l="l" r="r" t="t"/>
            <a:pathLst>
              <a:path extrusionOk="0" h="3940" w="348455">
                <a:moveTo>
                  <a:pt x="0" y="1581"/>
                </a:moveTo>
                <a:cubicBezTo>
                  <a:pt x="76696" y="1581"/>
                  <a:pt x="153379" y="3940"/>
                  <a:pt x="230075" y="3940"/>
                </a:cubicBezTo>
                <a:cubicBezTo>
                  <a:pt x="258804" y="3940"/>
                  <a:pt x="287619" y="-2063"/>
                  <a:pt x="316206" y="794"/>
                </a:cubicBezTo>
                <a:cubicBezTo>
                  <a:pt x="326922" y="1865"/>
                  <a:pt x="337685" y="2760"/>
                  <a:pt x="348455" y="2760"/>
                </a:cubicBezTo>
              </a:path>
            </a:pathLst>
          </a:custGeom>
          <a:noFill/>
          <a:ln cap="flat" cmpd="sng" w="9525">
            <a:solidFill>
              <a:srgbClr val="222222"/>
            </a:solidFill>
            <a:prstDash val="solid"/>
            <a:round/>
            <a:headEnd len="med" w="med" type="none"/>
            <a:tailEnd len="med" w="med" type="none"/>
          </a:ln>
        </p:spPr>
      </p:sp>
      <p:sp>
        <p:nvSpPr>
          <p:cNvPr id="112" name="Google Shape;112;p28"/>
          <p:cNvSpPr txBox="1"/>
          <p:nvPr/>
        </p:nvSpPr>
        <p:spPr>
          <a:xfrm>
            <a:off x="2286000" y="685800"/>
            <a:ext cx="6629400" cy="2205300"/>
          </a:xfrm>
          <a:prstGeom prst="rect">
            <a:avLst/>
          </a:prstGeom>
          <a:noFill/>
          <a:ln>
            <a:noFill/>
          </a:ln>
        </p:spPr>
        <p:txBody>
          <a:bodyPr anchorCtr="0" anchor="t" bIns="18275" lIns="45700" spcFirstLastPara="1" rIns="45700" wrap="square" tIns="1827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  <a:t>PIZZOLATO SPARKLING ROSÉ</a:t>
            </a:r>
            <a:br>
              <a:rPr b="1" lang="en" sz="1600">
                <a:latin typeface="Franklin Gothic"/>
                <a:ea typeface="Franklin Gothic"/>
                <a:cs typeface="Franklin Gothic"/>
                <a:sym typeface="Franklin Gothic"/>
              </a:rPr>
            </a:br>
            <a:r>
              <a:rPr b="1" lang="en" sz="1000">
                <a:latin typeface="Franklin Gothic"/>
                <a:ea typeface="Franklin Gothic"/>
                <a:cs typeface="Franklin Gothic"/>
                <a:sym typeface="Franklin Gothic"/>
              </a:rPr>
              <a:t>SECCO SPUMANTE BRUT</a:t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1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b="1" sz="1000">
              <a:latin typeface="Franklin Gothic"/>
              <a:ea typeface="Franklin Gothic"/>
              <a:cs typeface="Franklin Gothic"/>
              <a:sym typeface="Franklin Gothic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0"/>
              </a:spcAft>
              <a:buNone/>
            </a:pP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Pizzolato's Sparkling Rosé isn't just bubbles, it's a vibrant melody from the sun-drenched plains of Veneto, where the Piave River whispers through vine-kissed hills. 95%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organic Glera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grapes bring juicy apple and peach aromas, while 5%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organic Raboso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adds a peppery twist of wild strawberry. Delicate bubbles dance on the palate, carrying a whisper of sweetness. Pizzolato's commitment to sustainability goes beyond the vineyard,  the Pizzolato family's commitment to </a:t>
            </a:r>
            <a:r>
              <a:rPr b="1"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sustainability</a:t>
            </a:r>
            <a:r>
              <a:rPr lang="en" sz="800">
                <a:solidFill>
                  <a:schemeClr val="dk1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 extends to the unique M*USE bottle, designed to be treasured, not tossed. </a:t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35000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t/>
            </a:r>
            <a:endParaRPr sz="800">
              <a:solidFill>
                <a:schemeClr val="dk1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3" name="Google Shape;113;p28"/>
          <p:cNvSpPr txBox="1"/>
          <p:nvPr>
            <p:ph type="title"/>
          </p:nvPr>
        </p:nvSpPr>
        <p:spPr>
          <a:xfrm>
            <a:off x="6189300" y="144000"/>
            <a:ext cx="2726100" cy="2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ABG PRODUCT DECK</a:t>
            </a:r>
            <a:endParaRPr/>
          </a:p>
        </p:txBody>
      </p:sp>
      <p:sp>
        <p:nvSpPr>
          <p:cNvPr id="114" name="Google Shape;114;p28"/>
          <p:cNvSpPr txBox="1"/>
          <p:nvPr/>
        </p:nvSpPr>
        <p:spPr>
          <a:xfrm>
            <a:off x="2334700" y="3638938"/>
            <a:ext cx="2492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Tasting Notes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Wild Strawberry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Ripe Apple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Summer Peach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900"/>
              <a:buFont typeface="Libre Baskerville"/>
              <a:buChar char="●"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Almonds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5" name="Google Shape;115;p28"/>
          <p:cNvSpPr txBox="1"/>
          <p:nvPr/>
        </p:nvSpPr>
        <p:spPr>
          <a:xfrm>
            <a:off x="6172200" y="3638938"/>
            <a:ext cx="2492700" cy="10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latin typeface="Libre Baskerville"/>
                <a:ea typeface="Libre Baskerville"/>
                <a:cs typeface="Libre Baskerville"/>
                <a:sym typeface="Libre Baskerville"/>
              </a:rPr>
              <a:t>Technical Information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11% Abv Alc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12g/l RS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5.7 g/l acidity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-285750" lvl="0" marL="347472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31F20"/>
              </a:buClr>
              <a:buSzPts val="900"/>
              <a:buFont typeface="Libre Baskerville"/>
              <a:buChar char="●"/>
            </a:pPr>
            <a:r>
              <a:rPr lang="en" sz="900">
                <a:solidFill>
                  <a:srgbClr val="231F2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750ML/187ML</a:t>
            </a:r>
            <a:endParaRPr sz="900">
              <a:solidFill>
                <a:srgbClr val="231F2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6" name="Google Shape;116;p28"/>
          <p:cNvSpPr txBox="1"/>
          <p:nvPr/>
        </p:nvSpPr>
        <p:spPr>
          <a:xfrm>
            <a:off x="2334700" y="2751975"/>
            <a:ext cx="6330300" cy="82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Winemaking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Libre Baskerville"/>
                <a:ea typeface="Libre Baskerville"/>
                <a:cs typeface="Libre Baskerville"/>
                <a:sym typeface="Libre Baskerville"/>
              </a:rPr>
              <a:t>The first step is a traditional white wine vinification, keeping the temperature between 15-17° C to preserve the quality of the grapes. Next,  5% Raboso is added and a natural fermentation occurs in steel tanks at controlled temperatures for at least 60 days.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sp>
        <p:nvSpPr>
          <p:cNvPr id="117" name="Google Shape;117;p28"/>
          <p:cNvSpPr txBox="1"/>
          <p:nvPr/>
        </p:nvSpPr>
        <p:spPr>
          <a:xfrm>
            <a:off x="4029575" y="3638938"/>
            <a:ext cx="1843800" cy="71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i="1" lang="en" sz="1000">
                <a:solidFill>
                  <a:srgbClr val="000000"/>
                </a:solidFill>
                <a:latin typeface="Libre Baskerville"/>
                <a:ea typeface="Libre Baskerville"/>
                <a:cs typeface="Libre Baskerville"/>
                <a:sym typeface="Libre Baskerville"/>
              </a:rPr>
              <a:t>Varietal Percentage</a:t>
            </a:r>
            <a:endParaRPr i="1" sz="1000">
              <a:solidFill>
                <a:srgbClr val="000000"/>
              </a:solidFill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95% Glera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900">
                <a:latin typeface="Libre Baskerville"/>
                <a:ea typeface="Libre Baskerville"/>
                <a:cs typeface="Libre Baskerville"/>
                <a:sym typeface="Libre Baskerville"/>
              </a:rPr>
              <a:t>5% Raboso</a:t>
            </a:r>
            <a:endParaRPr sz="900">
              <a:latin typeface="Libre Baskerville"/>
              <a:ea typeface="Libre Baskerville"/>
              <a:cs typeface="Libre Baskerville"/>
              <a:sym typeface="Libre Baskerville"/>
            </a:endParaRPr>
          </a:p>
        </p:txBody>
      </p:sp>
      <p:pic>
        <p:nvPicPr>
          <p:cNvPr id="118" name="Google Shape;118;p28"/>
          <p:cNvPicPr preferRelativeResize="0"/>
          <p:nvPr/>
        </p:nvPicPr>
        <p:blipFill rotWithShape="1">
          <a:blip r:embed="rId3">
            <a:alphaModFix/>
          </a:blip>
          <a:srcRect b="0" l="15894" r="15887" t="0"/>
          <a:stretch/>
        </p:blipFill>
        <p:spPr>
          <a:xfrm>
            <a:off x="615482" y="-152400"/>
            <a:ext cx="1555668" cy="5437076"/>
          </a:xfrm>
          <a:prstGeom prst="rect">
            <a:avLst/>
          </a:prstGeom>
          <a:noFill/>
          <a:ln>
            <a:noFill/>
          </a:ln>
          <a:effectLst>
            <a:outerShdw blurRad="171450" rotWithShape="0" algn="bl" dir="2760000" dist="228600">
              <a:srgbClr val="000000">
                <a:alpha val="64999"/>
              </a:srgbClr>
            </a:outerShdw>
          </a:effectLst>
        </p:spPr>
      </p:pic>
      <p:pic>
        <p:nvPicPr>
          <p:cNvPr id="119" name="Google Shape;119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516768" y="568490"/>
            <a:ext cx="473257" cy="387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13824" y="589165"/>
            <a:ext cx="347975" cy="3456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ABG">
  <a:themeElements>
    <a:clrScheme name="Office">
      <a:dk1>
        <a:srgbClr val="222222"/>
      </a:dk1>
      <a:lt1>
        <a:srgbClr val="E4E3DE"/>
      </a:lt1>
      <a:dk2>
        <a:srgbClr val="F4F4F2"/>
      </a:dk2>
      <a:lt2>
        <a:srgbClr val="FFFFFF"/>
      </a:lt2>
      <a:accent1>
        <a:srgbClr val="222222"/>
      </a:accent1>
      <a:accent2>
        <a:srgbClr val="A9A19B"/>
      </a:accent2>
      <a:accent3>
        <a:srgbClr val="E4E3DE"/>
      </a:accent3>
      <a:accent4>
        <a:srgbClr val="F4F4F2"/>
      </a:accent4>
      <a:accent5>
        <a:srgbClr val="FFFFFF"/>
      </a:accent5>
      <a:accent6>
        <a:srgbClr val="FFFFFF"/>
      </a:accent6>
      <a:hlink>
        <a:srgbClr val="222222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