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4"/>
    <p:sldMasterId id="2147483674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Franklin Gothic"/>
      <p:bold r:id="rId8"/>
    </p:embeddedFont>
    <p:embeddedFont>
      <p:font typeface="Libre Baskerville"/>
      <p:regular r:id="rId9"/>
      <p:bold r:id="rId10"/>
      <p: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ibreBaskerville-italic.fntdata"/><Relationship Id="rId10" Type="http://schemas.openxmlformats.org/officeDocument/2006/relationships/font" Target="fonts/LibreBaskerville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ibreBaskerville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FranklinGothi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6d966224d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6d966224d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showMasterSp="0">
  <p:cSld name="Title Only_1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63488" y="4743350"/>
            <a:ext cx="1017024" cy="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4"/>
          <p:cNvPicPr preferRelativeResize="0"/>
          <p:nvPr/>
        </p:nvPicPr>
        <p:blipFill rotWithShape="1">
          <a:blip r:embed="rId3">
            <a:alphaModFix/>
          </a:blip>
          <a:srcRect b="38032" l="0" r="0" t="38035"/>
          <a:stretch/>
        </p:blipFill>
        <p:spPr>
          <a:xfrm>
            <a:off x="3530550" y="2394375"/>
            <a:ext cx="2082898" cy="332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1" showMasterSp="0">
  <p:cSld name="Title Only_1_1">
    <p:bg>
      <p:bgPr>
        <a:solidFill>
          <a:schemeClr val="dk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63488" y="4743350"/>
            <a:ext cx="1017024" cy="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5"/>
          <p:cNvPicPr preferRelativeResize="0"/>
          <p:nvPr/>
        </p:nvPicPr>
        <p:blipFill rotWithShape="1">
          <a:blip r:embed="rId3">
            <a:alphaModFix/>
          </a:blip>
          <a:srcRect b="38032" l="0" r="0" t="38035"/>
          <a:stretch/>
        </p:blipFill>
        <p:spPr>
          <a:xfrm>
            <a:off x="3530550" y="2394375"/>
            <a:ext cx="2082898" cy="332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(Named)" showMasterSp="0">
  <p:cSld name="Title Only_2_1">
    <p:bg>
      <p:bgPr>
        <a:solidFill>
          <a:schemeClr val="dk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6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6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3" name="Google Shape;63;p16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4" name="Google Shape;64;p16"/>
          <p:cNvSpPr txBox="1"/>
          <p:nvPr>
            <p:ph type="title"/>
          </p:nvPr>
        </p:nvSpPr>
        <p:spPr>
          <a:xfrm>
            <a:off x="2971950" y="685800"/>
            <a:ext cx="320010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Franklin Gothic"/>
              <a:buNone/>
              <a:defRPr b="1" sz="21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2" type="title"/>
          </p:nvPr>
        </p:nvSpPr>
        <p:spPr>
          <a:xfrm>
            <a:off x="6189475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"/>
              <a:buFont typeface="Franklin Gothic"/>
              <a:buNone/>
              <a:defRPr b="1" sz="7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66" name="Google Shape;66;p16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solidFill>
                <a:srgbClr val="FFFFFF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(Named) 2" showMasterSp="0">
  <p:cSld name="Title Only_2_1_2">
    <p:bg>
      <p:bgPr>
        <a:solidFill>
          <a:schemeClr val="dk1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7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7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0" name="Google Shape;70;p17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1" name="Google Shape;71;p17"/>
          <p:cNvSpPr txBox="1"/>
          <p:nvPr>
            <p:ph type="title"/>
          </p:nvPr>
        </p:nvSpPr>
        <p:spPr>
          <a:xfrm>
            <a:off x="6189475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"/>
              <a:buFont typeface="Franklin Gothic"/>
              <a:buNone/>
              <a:defRPr b="1" sz="7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72" name="Google Shape;72;p17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solidFill>
                <a:srgbClr val="FFFFFF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(Named) 1" showMasterSp="0">
  <p:cSld name="Title Only_2_1_1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8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8"/>
          <p:cNvSpPr txBox="1"/>
          <p:nvPr>
            <p:ph type="title"/>
          </p:nvPr>
        </p:nvSpPr>
        <p:spPr>
          <a:xfrm>
            <a:off x="0" y="685800"/>
            <a:ext cx="456630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Franklin Gothic"/>
              <a:buNone/>
              <a:defRPr b="1" sz="21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2" type="title"/>
          </p:nvPr>
        </p:nvSpPr>
        <p:spPr>
          <a:xfrm>
            <a:off x="6189475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"/>
              <a:buFont typeface="Franklin Gothic"/>
              <a:buNone/>
              <a:defRPr b="1" sz="7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cxnSp>
        <p:nvCxnSpPr>
          <p:cNvPr id="77" name="Google Shape;77;p18"/>
          <p:cNvCxnSpPr/>
          <p:nvPr/>
        </p:nvCxnSpPr>
        <p:spPr>
          <a:xfrm>
            <a:off x="4572000" y="0"/>
            <a:ext cx="0" cy="514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" name="Google Shape;78;p18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solidFill>
                <a:srgbClr val="FFFFFF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Blank)">
  <p:cSld name="Title slide 5_1"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" showMasterSp="0">
  <p:cSld name="Title Only_2"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Named) 1">
  <p:cSld name="OBJECT_1_1">
    <p:bg>
      <p:bgPr>
        <a:solidFill>
          <a:schemeClr val="l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84" name="Google Shape;84;p21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Blank) 1">
  <p:cSld name="Title slide 5_1_1"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 1" showMasterSp="0">
  <p:cSld name="Title Only_2_2">
    <p:bg>
      <p:bgPr>
        <a:solidFill>
          <a:schemeClr val="lt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23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3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89" name="Google Shape;89;p23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Named)">
  <p:cSld name="OBJECT_1_2">
    <p:bg>
      <p:bgPr>
        <a:solidFill>
          <a:schemeClr val="lt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5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96" name="Google Shape;96;p25"/>
          <p:cNvSpPr txBox="1"/>
          <p:nvPr>
            <p:ph idx="12" type="sldNum"/>
          </p:nvPr>
        </p:nvSpPr>
        <p:spPr>
          <a:xfrm>
            <a:off x="8366709" y="47181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7" name="Google Shape;97;p25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8" name="Google Shape;98;p25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rgbClr val="222222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99" name="Google Shape;99;p25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 2" showMasterSp="0">
  <p:cSld name="Title Only_2_3">
    <p:bg>
      <p:bgPr>
        <a:solidFill>
          <a:schemeClr val="l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6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6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 3" showMasterSp="0">
  <p:cSld name="Title Only_2_4"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7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7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106" name="Google Shape;106;p27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1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rgbClr val="22222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3" name="Google Shape;53;p13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144">
          <p15:clr>
            <a:srgbClr val="EA4335"/>
          </p15:clr>
        </p15:guide>
        <p15:guide id="2" pos="5616">
          <p15:clr>
            <a:srgbClr val="EA4335"/>
          </p15:clr>
        </p15:guide>
        <p15:guide id="3" pos="1872">
          <p15:clr>
            <a:srgbClr val="EA4335"/>
          </p15:clr>
        </p15:guide>
        <p15:guide id="4" pos="3888">
          <p15:clr>
            <a:srgbClr val="EA4335"/>
          </p15:clr>
        </p15:guide>
        <p15:guide id="5" pos="432">
          <p15:clr>
            <a:srgbClr val="EA4335"/>
          </p15:clr>
        </p15:guide>
        <p15:guide id="6" pos="5328">
          <p15:clr>
            <a:srgbClr val="EA4335"/>
          </p15:clr>
        </p15:guide>
        <p15:guide id="7" orient="horz" pos="2808">
          <p15:clr>
            <a:srgbClr val="EA4335"/>
          </p15:clr>
        </p15:guide>
        <p15:guide id="8" orient="horz" pos="432">
          <p15:clr>
            <a:srgbClr val="EA4335"/>
          </p15:clr>
        </p15:guide>
        <p15:guide id="9" pos="720">
          <p15:clr>
            <a:srgbClr val="EA4335"/>
          </p15:clr>
        </p15:guide>
        <p15:guide id="10" pos="5040">
          <p15:clr>
            <a:srgbClr val="EA4335"/>
          </p15:clr>
        </p15:guide>
        <p15:guide id="11" orient="horz" pos="720">
          <p15:clr>
            <a:srgbClr val="EA4335"/>
          </p15:clr>
        </p15:guide>
        <p15:guide id="12" orient="horz" pos="252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8"/>
          <p:cNvSpPr/>
          <p:nvPr/>
        </p:nvSpPr>
        <p:spPr>
          <a:xfrm flipH="1" rot="10800000">
            <a:off x="1593175" y="2501654"/>
            <a:ext cx="6830589" cy="27521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rgbClr val="22222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2" name="Google Shape;112;p28"/>
          <p:cNvSpPr txBox="1"/>
          <p:nvPr/>
        </p:nvSpPr>
        <p:spPr>
          <a:xfrm>
            <a:off x="2286000" y="685800"/>
            <a:ext cx="6172200" cy="18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45700" spcFirstLastPara="1" rIns="45700" wrap="square" tIns="18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Franklin Gothic"/>
                <a:ea typeface="Franklin Gothic"/>
                <a:cs typeface="Franklin Gothic"/>
                <a:sym typeface="Franklin Gothic"/>
              </a:rPr>
              <a:t>BIOKULT ZWEIGELT + PINOT NOIR</a:t>
            </a:r>
            <a:br>
              <a:rPr b="1" lang="en" sz="1600">
                <a:latin typeface="Franklin Gothic"/>
                <a:ea typeface="Franklin Gothic"/>
                <a:cs typeface="Franklin Gothic"/>
                <a:sym typeface="Franklin Gothic"/>
              </a:rPr>
            </a:br>
            <a:r>
              <a:rPr b="1" lang="en" sz="1000">
                <a:latin typeface="Franklin Gothic"/>
                <a:ea typeface="Franklin Gothic"/>
                <a:cs typeface="Franklin Gothic"/>
                <a:sym typeface="Franklin Gothic"/>
              </a:rPr>
              <a:t>BURGENLAND, AUSTRIA</a:t>
            </a:r>
            <a:endParaRPr b="1" sz="10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0" lvl="0" marL="0" rtl="0" algn="l">
              <a:lnSpc>
                <a:spcPct val="135000"/>
              </a:lnSpc>
              <a:spcBef>
                <a:spcPts val="800"/>
              </a:spcBef>
              <a:spcAft>
                <a:spcPts val="0"/>
              </a:spcAft>
              <a:buNone/>
            </a:pPr>
            <a:b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</a:br>
            <a:endParaRPr sz="8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35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  <a:t>Biokult, located in Pamhagen in the Niederösterreich region of Austria, produces fine </a:t>
            </a:r>
            <a:r>
              <a:rPr b="1" lang="en" sz="800">
                <a:latin typeface="Libre Baskerville"/>
                <a:ea typeface="Libre Baskerville"/>
                <a:cs typeface="Libre Baskerville"/>
                <a:sym typeface="Libre Baskerville"/>
              </a:rPr>
              <a:t>Austrian organic wines. </a:t>
            </a:r>
            <a: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  <a:t>Biokult unites a group of organic vintners with the shared goal of producing organic wines of the highest quality – wines that embody regional identity and bring pure, natural enjoyment in the glass. This Red Blend has a juicy cherry flavor that explodes on your palate, both ripe and refreshingly tart. As you finish the sip, a hint of spice and a touch of earthiness emerge, along with subtle tannins.</a:t>
            </a:r>
            <a:endParaRPr sz="8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3" name="Google Shape;113;p28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ABG PRODUCT DECK</a:t>
            </a:r>
            <a:endParaRPr/>
          </a:p>
        </p:txBody>
      </p:sp>
      <p:sp>
        <p:nvSpPr>
          <p:cNvPr id="114" name="Google Shape;114;p28"/>
          <p:cNvSpPr txBox="1"/>
          <p:nvPr/>
        </p:nvSpPr>
        <p:spPr>
          <a:xfrm>
            <a:off x="2712402" y="3082825"/>
            <a:ext cx="1431900" cy="8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Tasting Notes</a:t>
            </a:r>
            <a:endParaRPr i="1" sz="8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79400" lvl="0" marL="3474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Libre Baskerville"/>
              <a:buChar char="●"/>
            </a:pPr>
            <a: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  <a:t>Cherry</a:t>
            </a:r>
            <a:endParaRPr sz="8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79400" lvl="0" marL="3474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Libre Baskerville"/>
              <a:buChar char="●"/>
            </a:pPr>
            <a: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  <a:t>Spice</a:t>
            </a:r>
            <a:endParaRPr sz="8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79400" lvl="0" marL="3474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Libre Baskerville"/>
              <a:buChar char="●"/>
            </a:pPr>
            <a: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  <a:t>Cranberry</a:t>
            </a:r>
            <a:endParaRPr sz="8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79400" lvl="0" marL="3474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Libre Baskerville"/>
              <a:buChar char="●"/>
            </a:pPr>
            <a: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  <a:t>Rhubarb </a:t>
            </a:r>
            <a:endParaRPr sz="8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5" name="Google Shape;115;p28"/>
          <p:cNvSpPr txBox="1"/>
          <p:nvPr/>
        </p:nvSpPr>
        <p:spPr>
          <a:xfrm>
            <a:off x="5737400" y="3082813"/>
            <a:ext cx="1356600" cy="8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Food Pairings</a:t>
            </a:r>
            <a:endParaRPr i="1" sz="8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79400" lvl="0" marL="3474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800"/>
              <a:buFont typeface="Libre Baskerville"/>
              <a:buChar char="●"/>
            </a:pPr>
            <a:r>
              <a:rPr lang="en" sz="800">
                <a:solidFill>
                  <a:srgbClr val="231F2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Charcuterie</a:t>
            </a:r>
            <a:endParaRPr sz="800">
              <a:solidFill>
                <a:srgbClr val="231F2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79400" lvl="0" marL="3474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800"/>
              <a:buFont typeface="Libre Baskerville"/>
              <a:buChar char="●"/>
            </a:pPr>
            <a:r>
              <a:rPr lang="en" sz="800">
                <a:solidFill>
                  <a:srgbClr val="231F2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Barbeque</a:t>
            </a:r>
            <a:endParaRPr sz="800">
              <a:solidFill>
                <a:srgbClr val="231F2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79400" lvl="0" marL="3474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800"/>
              <a:buFont typeface="Libre Baskerville"/>
              <a:buChar char="●"/>
            </a:pPr>
            <a:r>
              <a:rPr lang="en" sz="800">
                <a:solidFill>
                  <a:srgbClr val="231F2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Fried chicken</a:t>
            </a:r>
            <a:endParaRPr sz="800">
              <a:solidFill>
                <a:srgbClr val="231F2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79400" lvl="0" marL="3474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800"/>
              <a:buFont typeface="Libre Baskerville"/>
              <a:buChar char="●"/>
            </a:pPr>
            <a:r>
              <a:rPr lang="en" sz="800">
                <a:solidFill>
                  <a:srgbClr val="231F2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Picnic salads</a:t>
            </a:r>
            <a:endParaRPr sz="800">
              <a:solidFill>
                <a:srgbClr val="231F2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6" name="Google Shape;116;p28"/>
          <p:cNvSpPr txBox="1"/>
          <p:nvPr/>
        </p:nvSpPr>
        <p:spPr>
          <a:xfrm>
            <a:off x="5737400" y="2567400"/>
            <a:ext cx="1815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" sz="800">
                <a:latin typeface="Libre Baskerville"/>
                <a:ea typeface="Libre Baskerville"/>
                <a:cs typeface="Libre Baskerville"/>
                <a:sym typeface="Libre Baskerville"/>
              </a:rPr>
              <a:t>Varietal Percentage</a:t>
            </a:r>
            <a:endParaRPr i="1" sz="8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  <a:t>50% Organic Zweigelt </a:t>
            </a:r>
            <a:endParaRPr sz="8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  <a:t>50% Organic Pinot Noir</a:t>
            </a:r>
            <a:endParaRPr sz="8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7" name="Google Shape;117;p28"/>
          <p:cNvSpPr txBox="1"/>
          <p:nvPr/>
        </p:nvSpPr>
        <p:spPr>
          <a:xfrm>
            <a:off x="2696650" y="2567425"/>
            <a:ext cx="25809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Winemaking</a:t>
            </a:r>
            <a:endParaRPr i="1" sz="8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  <a:t>Organic Grapes, No Sugar</a:t>
            </a:r>
            <a:endParaRPr sz="8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118" name="Google Shape;11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4225" y="635400"/>
            <a:ext cx="459575" cy="37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0024" y="665365"/>
            <a:ext cx="347975" cy="3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8"/>
          <p:cNvPicPr preferRelativeResize="0"/>
          <p:nvPr/>
        </p:nvPicPr>
        <p:blipFill rotWithShape="1">
          <a:blip r:embed="rId5">
            <a:alphaModFix/>
          </a:blip>
          <a:srcRect b="89" l="0" r="0" t="79"/>
          <a:stretch/>
        </p:blipFill>
        <p:spPr>
          <a:xfrm>
            <a:off x="825050" y="463900"/>
            <a:ext cx="1261849" cy="4410127"/>
          </a:xfrm>
          <a:prstGeom prst="rect">
            <a:avLst/>
          </a:prstGeom>
          <a:noFill/>
          <a:ln>
            <a:noFill/>
          </a:ln>
          <a:effectLst>
            <a:outerShdw blurRad="171450" rotWithShape="0" algn="bl" dir="2760000" dist="228600">
              <a:srgbClr val="000000">
                <a:alpha val="64999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BG">
  <a:themeElements>
    <a:clrScheme name="Office">
      <a:dk1>
        <a:srgbClr val="222222"/>
      </a:dk1>
      <a:lt1>
        <a:srgbClr val="E4E3DE"/>
      </a:lt1>
      <a:dk2>
        <a:srgbClr val="F4F4F2"/>
      </a:dk2>
      <a:lt2>
        <a:srgbClr val="FFFFFF"/>
      </a:lt2>
      <a:accent1>
        <a:srgbClr val="222222"/>
      </a:accent1>
      <a:accent2>
        <a:srgbClr val="A9A19B"/>
      </a:accent2>
      <a:accent3>
        <a:srgbClr val="E4E3DE"/>
      </a:accent3>
      <a:accent4>
        <a:srgbClr val="F4F4F2"/>
      </a:accent4>
      <a:accent5>
        <a:srgbClr val="FFFFFF"/>
      </a:accent5>
      <a:accent6>
        <a:srgbClr val="FFFFFF"/>
      </a:accent6>
      <a:hlink>
        <a:srgbClr val="222222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